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75" r:id="rId4"/>
    <p:sldId id="258" r:id="rId5"/>
    <p:sldId id="259" r:id="rId6"/>
    <p:sldId id="276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5B4B-FEE7-4454-931A-DA6679AF0BD4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EDD1-85A6-42D6-824E-6CE021DFC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81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5B4B-FEE7-4454-931A-DA6679AF0BD4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EDD1-85A6-42D6-824E-6CE021DFC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54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5B4B-FEE7-4454-931A-DA6679AF0BD4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EDD1-85A6-42D6-824E-6CE021DFC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32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5B4B-FEE7-4454-931A-DA6679AF0BD4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EDD1-85A6-42D6-824E-6CE021DFC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89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5B4B-FEE7-4454-931A-DA6679AF0BD4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EDD1-85A6-42D6-824E-6CE021DFC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30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5B4B-FEE7-4454-931A-DA6679AF0BD4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EDD1-85A6-42D6-824E-6CE021DFC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92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5B4B-FEE7-4454-931A-DA6679AF0BD4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EDD1-85A6-42D6-824E-6CE021DFC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71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5B4B-FEE7-4454-931A-DA6679AF0BD4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EDD1-85A6-42D6-824E-6CE021DFC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44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5B4B-FEE7-4454-931A-DA6679AF0BD4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EDD1-85A6-42D6-824E-6CE021DFC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49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5B4B-FEE7-4454-931A-DA6679AF0BD4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EDD1-85A6-42D6-824E-6CE021DFC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08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5B4B-FEE7-4454-931A-DA6679AF0BD4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EDD1-85A6-42D6-824E-6CE021DFC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57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85B4B-FEE7-4454-931A-DA6679AF0BD4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EDD1-85A6-42D6-824E-6CE021DFC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99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C0000"/>
                </a:solidFill>
              </a:rPr>
              <a:t>The Cumbria County History Website – </a:t>
            </a:r>
          </a:p>
          <a:p>
            <a:r>
              <a:rPr lang="en-GB" sz="4000" b="1" dirty="0">
                <a:solidFill>
                  <a:srgbClr val="CC0000"/>
                </a:solidFill>
              </a:rPr>
              <a:t>An Introduction   </a:t>
            </a:r>
            <a:r>
              <a:rPr lang="en-GB" sz="2000" b="1" dirty="0">
                <a:solidFill>
                  <a:srgbClr val="CC0000"/>
                </a:solidFill>
              </a:rPr>
              <a:t>https://www.cumbriacountyhistory.org.uk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ECD70D-5D9A-7733-1F94-33CC1CE76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3" y="1916832"/>
            <a:ext cx="894864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5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074" y="692696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C0000"/>
                </a:solidFill>
              </a:rPr>
              <a:t>For example, this page allows you to access details of the Population of the place you are interested in:  Click on the relevant Ward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AA3348-3B1F-4202-AD57-2278DE48E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0667"/>
            <a:ext cx="9144000" cy="349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08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264"/>
            <a:ext cx="9144000" cy="5805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0037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C0000"/>
                </a:solidFill>
              </a:rPr>
              <a:t>This will bring up a downloadable pdf showing the population of </a:t>
            </a:r>
            <a:r>
              <a:rPr lang="en-GB" sz="2000" b="1" dirty="0" err="1">
                <a:solidFill>
                  <a:srgbClr val="CC0000"/>
                </a:solidFill>
              </a:rPr>
              <a:t>Askham</a:t>
            </a:r>
            <a:r>
              <a:rPr lang="en-GB" sz="2000" b="1" dirty="0">
                <a:solidFill>
                  <a:srgbClr val="CC0000"/>
                </a:solidFill>
              </a:rPr>
              <a:t> (and everywhere else in West Ward) every ten years from 1801 to 2001</a:t>
            </a:r>
          </a:p>
        </p:txBody>
      </p:sp>
    </p:spTree>
    <p:extLst>
      <p:ext uri="{BB962C8B-B14F-4D97-AF65-F5344CB8AC3E}">
        <p14:creationId xmlns:p14="http://schemas.microsoft.com/office/powerpoint/2010/main" val="590550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97" y="1299477"/>
            <a:ext cx="9144000" cy="568369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195736" y="476672"/>
            <a:ext cx="2736304" cy="1584176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35497" y="116632"/>
            <a:ext cx="9211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400" b="1" dirty="0">
                <a:solidFill>
                  <a:srgbClr val="CC0000"/>
                </a:solidFill>
              </a:rPr>
              <a:t>Click ‘About a Place’ to bring up the map, to allow you to access any place in the county</a:t>
            </a:r>
          </a:p>
          <a:p>
            <a:pPr marL="342900" indent="-342900">
              <a:buAutoNum type="arabicParenR"/>
            </a:pPr>
            <a:r>
              <a:rPr lang="en-GB" sz="2400" b="1" dirty="0">
                <a:solidFill>
                  <a:srgbClr val="CC0000"/>
                </a:solidFill>
              </a:rPr>
              <a:t>Click ‘Expand’ on the map to open it, then click on the relevant ward</a:t>
            </a:r>
          </a:p>
        </p:txBody>
      </p:sp>
    </p:spTree>
    <p:extLst>
      <p:ext uri="{BB962C8B-B14F-4D97-AF65-F5344CB8AC3E}">
        <p14:creationId xmlns:p14="http://schemas.microsoft.com/office/powerpoint/2010/main" val="3777032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71" y="-99392"/>
            <a:ext cx="855885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5013176"/>
            <a:ext cx="468052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C0000"/>
                </a:solidFill>
              </a:rPr>
              <a:t>Then click within the highlighted area to bring up the Ward map</a:t>
            </a:r>
          </a:p>
        </p:txBody>
      </p:sp>
    </p:spTree>
    <p:extLst>
      <p:ext uri="{BB962C8B-B14F-4D97-AF65-F5344CB8AC3E}">
        <p14:creationId xmlns:p14="http://schemas.microsoft.com/office/powerpoint/2010/main" val="1638222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A3CDE3-97A1-3435-0C7F-C66536B8B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062" y="180886"/>
            <a:ext cx="7779938" cy="6340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430" y="1060580"/>
            <a:ext cx="2100868" cy="563231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C0000"/>
                </a:solidFill>
              </a:rPr>
              <a:t>Then click on the township you are interested in.</a:t>
            </a:r>
          </a:p>
          <a:p>
            <a:endParaRPr lang="en-GB" sz="2400" b="1" dirty="0">
              <a:solidFill>
                <a:srgbClr val="CC0000"/>
              </a:solidFill>
            </a:endParaRPr>
          </a:p>
          <a:p>
            <a:r>
              <a:rPr lang="en-GB" sz="2400" b="1" dirty="0">
                <a:solidFill>
                  <a:srgbClr val="CC0000"/>
                </a:solidFill>
              </a:rPr>
              <a:t>If you don’t know which ward it’s in, you can always access the alphabetical township list  from the ‘About a Place’ page</a:t>
            </a:r>
          </a:p>
        </p:txBody>
      </p:sp>
    </p:spTree>
    <p:extLst>
      <p:ext uri="{BB962C8B-B14F-4D97-AF65-F5344CB8AC3E}">
        <p14:creationId xmlns:p14="http://schemas.microsoft.com/office/powerpoint/2010/main" val="561564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0292"/>
            <a:ext cx="9144000" cy="5585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45634"/>
            <a:ext cx="4320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C0000"/>
                </a:solidFill>
              </a:rPr>
              <a:t>1) Scroll down on the left hand side for a full ‘Gazetteer’ entry for the township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130895"/>
            <a:ext cx="4320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C0000"/>
                </a:solidFill>
              </a:rPr>
              <a:t>2) Check out the right hand side for lots of other information specific to the township</a:t>
            </a:r>
          </a:p>
        </p:txBody>
      </p:sp>
    </p:spTree>
    <p:extLst>
      <p:ext uri="{BB962C8B-B14F-4D97-AF65-F5344CB8AC3E}">
        <p14:creationId xmlns:p14="http://schemas.microsoft.com/office/powerpoint/2010/main" val="3276932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758608" cy="6885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4149080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C0000"/>
                </a:solidFill>
              </a:rPr>
              <a:t>Bottom left on the township page you will find a link that takes you through to the English Place-Names website, to explain the meaning, and the language of the name</a:t>
            </a:r>
          </a:p>
        </p:txBody>
      </p:sp>
    </p:spTree>
    <p:extLst>
      <p:ext uri="{BB962C8B-B14F-4D97-AF65-F5344CB8AC3E}">
        <p14:creationId xmlns:p14="http://schemas.microsoft.com/office/powerpoint/2010/main" val="200691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093"/>
            <a:ext cx="336158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293" y="59093"/>
            <a:ext cx="334270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1100" y="184732"/>
            <a:ext cx="226019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C0000"/>
                </a:solidFill>
              </a:rPr>
              <a:t>These are just a few of the links from this township page to other resources specific to the place –</a:t>
            </a:r>
          </a:p>
          <a:p>
            <a:endParaRPr lang="en-GB" sz="2400" b="1" dirty="0">
              <a:solidFill>
                <a:srgbClr val="CC0000"/>
              </a:solidFill>
            </a:endParaRPr>
          </a:p>
          <a:p>
            <a:r>
              <a:rPr lang="en-GB" sz="2400" b="1" dirty="0">
                <a:solidFill>
                  <a:srgbClr val="CC0000"/>
                </a:solidFill>
              </a:rPr>
              <a:t>including up to ten downloadable papers which have appeared in the CWAAS </a:t>
            </a:r>
            <a:r>
              <a:rPr lang="en-GB" sz="2400" b="1" i="1" dirty="0">
                <a:solidFill>
                  <a:srgbClr val="CC0000"/>
                </a:solidFill>
              </a:rPr>
              <a:t>Transactions</a:t>
            </a:r>
            <a:r>
              <a:rPr lang="en-GB" sz="2400" b="1" dirty="0">
                <a:solidFill>
                  <a:srgbClr val="CC0000"/>
                </a:solidFill>
              </a:rPr>
              <a:t> over the last 150 years</a:t>
            </a:r>
          </a:p>
        </p:txBody>
      </p:sp>
    </p:spTree>
    <p:extLst>
      <p:ext uri="{BB962C8B-B14F-4D97-AF65-F5344CB8AC3E}">
        <p14:creationId xmlns:p14="http://schemas.microsoft.com/office/powerpoint/2010/main" val="1144626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478128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1490008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C0000"/>
                </a:solidFill>
              </a:rPr>
              <a:t>This is the first page of a paper published in 1916 in Transactions, about the family name Lowther, downloaded </a:t>
            </a:r>
          </a:p>
          <a:p>
            <a:r>
              <a:rPr lang="en-GB" sz="2400" b="1" dirty="0">
                <a:solidFill>
                  <a:srgbClr val="CC0000"/>
                </a:solidFill>
              </a:rPr>
              <a:t>as a pdf.</a:t>
            </a:r>
          </a:p>
        </p:txBody>
      </p:sp>
    </p:spTree>
    <p:extLst>
      <p:ext uri="{BB962C8B-B14F-4D97-AF65-F5344CB8AC3E}">
        <p14:creationId xmlns:p14="http://schemas.microsoft.com/office/powerpoint/2010/main" val="1792113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778024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0072" y="2060848"/>
            <a:ext cx="3384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C0000"/>
                </a:solidFill>
              </a:rPr>
              <a:t>Here for example is a list of all the Listed Buildings in </a:t>
            </a:r>
            <a:r>
              <a:rPr lang="en-GB" sz="2400" b="1" dirty="0" err="1">
                <a:solidFill>
                  <a:srgbClr val="CC0000"/>
                </a:solidFill>
              </a:rPr>
              <a:t>Askham</a:t>
            </a:r>
            <a:r>
              <a:rPr lang="en-GB" sz="2400" b="1" dirty="0">
                <a:solidFill>
                  <a:srgbClr val="CC0000"/>
                </a:solidFill>
              </a:rPr>
              <a:t>.</a:t>
            </a:r>
          </a:p>
          <a:p>
            <a:endParaRPr lang="en-GB" sz="2400" b="1" dirty="0">
              <a:solidFill>
                <a:srgbClr val="CC0000"/>
              </a:solidFill>
            </a:endParaRPr>
          </a:p>
          <a:p>
            <a:r>
              <a:rPr lang="en-GB" sz="2400" b="1" dirty="0">
                <a:solidFill>
                  <a:srgbClr val="CC0000"/>
                </a:solidFill>
              </a:rPr>
              <a:t>Click on the name and it will take you through to the English Heritage website entry for that building</a:t>
            </a:r>
          </a:p>
        </p:txBody>
      </p:sp>
    </p:spTree>
    <p:extLst>
      <p:ext uri="{BB962C8B-B14F-4D97-AF65-F5344CB8AC3E}">
        <p14:creationId xmlns:p14="http://schemas.microsoft.com/office/powerpoint/2010/main" val="394151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70900C3-678C-41F6-EB8A-4D018C65F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3453"/>
            <a:ext cx="9144000" cy="4601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116632"/>
            <a:ext cx="7740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C0000"/>
                </a:solidFill>
              </a:rPr>
              <a:t>The ‘Home’ or ‘Landing Page’</a:t>
            </a:r>
            <a:endParaRPr lang="en-GB" sz="2000" b="1" dirty="0">
              <a:solidFill>
                <a:srgbClr val="CC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196" y="1167135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(2) Note the five tabs to click on to take you to the other pages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6256" y="3136065"/>
            <a:ext cx="7848872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(3) A slide show of images of the county – these change randomly from time to time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196" y="5541039"/>
            <a:ext cx="8608292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C0000"/>
                </a:solidFill>
              </a:rPr>
              <a:t>(4) Scroll down from here for more info about the Trust, for a random ‘Interesting fact’, for latest Posts, and for recent Tweets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4648" y="77370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1</a:t>
            </a:r>
            <a:r>
              <a:rPr lang="en-GB" sz="2400" b="1" dirty="0">
                <a:solidFill>
                  <a:schemeClr val="bg1"/>
                </a:solidFill>
              </a:rPr>
              <a:t>) Search engine</a:t>
            </a:r>
          </a:p>
        </p:txBody>
      </p:sp>
      <p:sp>
        <p:nvSpPr>
          <p:cNvPr id="23" name="Oval 22"/>
          <p:cNvSpPr/>
          <p:nvPr/>
        </p:nvSpPr>
        <p:spPr>
          <a:xfrm>
            <a:off x="4028604" y="1781090"/>
            <a:ext cx="792088" cy="36004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8388424" y="1781090"/>
            <a:ext cx="792088" cy="36004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578475" y="1800211"/>
            <a:ext cx="792088" cy="36004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156966" y="1797284"/>
            <a:ext cx="1296144" cy="36004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5033002" y="1816647"/>
            <a:ext cx="916801" cy="36004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159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6F6965-C49A-5368-254F-03FBDC6EE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495"/>
            <a:ext cx="9144000" cy="50028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508" y="142746"/>
            <a:ext cx="88569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C0000"/>
                </a:solidFill>
              </a:rPr>
              <a:t>And finally….   Click on the ‘About Us’ tab, and it will take you to a page about the VCH project, information about  the CCHT, how to get involved – and you can also access here all the Draft Histories  that have been written to date </a:t>
            </a:r>
          </a:p>
          <a:p>
            <a:endParaRPr lang="en-GB" sz="2400" b="1" dirty="0">
              <a:solidFill>
                <a:srgbClr val="CC0000"/>
              </a:solidFill>
            </a:endParaRPr>
          </a:p>
          <a:p>
            <a:endParaRPr lang="en-GB" sz="2400" b="1" dirty="0">
              <a:solidFill>
                <a:srgbClr val="CC0000"/>
              </a:solidFill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4860032" y="1196752"/>
            <a:ext cx="1512168" cy="3987753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34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0A3CFF-C141-76F1-C040-5B4FAE3BF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12" y="1700808"/>
            <a:ext cx="9144000" cy="460177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20C136A-E851-4F1B-B6BC-9701F3B85C40}"/>
              </a:ext>
            </a:extLst>
          </p:cNvPr>
          <p:cNvSpPr/>
          <p:nvPr/>
        </p:nvSpPr>
        <p:spPr>
          <a:xfrm>
            <a:off x="8351912" y="2636912"/>
            <a:ext cx="792088" cy="36004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41A62-AB02-4AAD-95B7-0B8DD5DD1A88}"/>
              </a:ext>
            </a:extLst>
          </p:cNvPr>
          <p:cNvSpPr txBox="1"/>
          <p:nvPr/>
        </p:nvSpPr>
        <p:spPr>
          <a:xfrm>
            <a:off x="611560" y="33265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CC0000"/>
                </a:solidFill>
              </a:rPr>
              <a:t>Click on the ‘Gallery’ tab on the Home Page, then scroll down to see the wide range of visual material available for free download</a:t>
            </a:r>
          </a:p>
        </p:txBody>
      </p:sp>
    </p:spTree>
    <p:extLst>
      <p:ext uri="{BB962C8B-B14F-4D97-AF65-F5344CB8AC3E}">
        <p14:creationId xmlns:p14="http://schemas.microsoft.com/office/powerpoint/2010/main" val="241402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DF40F7-8282-4034-7F71-C34DF72CF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8826"/>
            <a:ext cx="9144000" cy="4535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GB" sz="2400" b="1" dirty="0">
                <a:solidFill>
                  <a:srgbClr val="CC0000"/>
                </a:solidFill>
              </a:rPr>
              <a:t>Click on the ‘Gallery’ tab on the Home Page, then scroll down to see the wide range of visual material available for free download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6140237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C0000"/>
                </a:solidFill>
              </a:rPr>
              <a:t>2) </a:t>
            </a:r>
            <a:r>
              <a:rPr lang="en-GB" sz="2400" b="1" dirty="0">
                <a:solidFill>
                  <a:srgbClr val="CC0000"/>
                </a:solidFill>
              </a:rPr>
              <a:t>As an example click here to open the Old Maps gallery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322A327-B4DC-A58B-CBFA-D18A72FF162E}"/>
              </a:ext>
            </a:extLst>
          </p:cNvPr>
          <p:cNvCxnSpPr/>
          <p:nvPr/>
        </p:nvCxnSpPr>
        <p:spPr>
          <a:xfrm flipV="1">
            <a:off x="5868144" y="3645024"/>
            <a:ext cx="360040" cy="245937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530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27"/>
            <a:ext cx="9144000" cy="6641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4293096"/>
            <a:ext cx="8064896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CC0000"/>
                </a:solidFill>
              </a:rPr>
              <a:t>Kitchin’s</a:t>
            </a:r>
            <a:r>
              <a:rPr lang="en-GB" sz="3200" b="1" dirty="0">
                <a:solidFill>
                  <a:srgbClr val="CC0000"/>
                </a:solidFill>
              </a:rPr>
              <a:t> map of Westmorland, 1777, is just one of the maps available – you can download and print it, or save it to your own computer</a:t>
            </a:r>
          </a:p>
        </p:txBody>
      </p:sp>
    </p:spTree>
    <p:extLst>
      <p:ext uri="{BB962C8B-B14F-4D97-AF65-F5344CB8AC3E}">
        <p14:creationId xmlns:p14="http://schemas.microsoft.com/office/powerpoint/2010/main" val="152014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A02ED4-5256-5C75-F1F5-0C25AD52B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9144000" cy="460177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20C136A-E851-4F1B-B6BC-9701F3B85C40}"/>
              </a:ext>
            </a:extLst>
          </p:cNvPr>
          <p:cNvSpPr/>
          <p:nvPr/>
        </p:nvSpPr>
        <p:spPr>
          <a:xfrm>
            <a:off x="7524328" y="2708920"/>
            <a:ext cx="792088" cy="36004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450D42-4293-4DC3-9F90-80BC52912C7F}"/>
              </a:ext>
            </a:extLst>
          </p:cNvPr>
          <p:cNvSpPr txBox="1"/>
          <p:nvPr/>
        </p:nvSpPr>
        <p:spPr>
          <a:xfrm>
            <a:off x="611560" y="33265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C0000"/>
                </a:solidFill>
              </a:rPr>
              <a:t>Click on the ‘Resources’ tab on the Home Page, then scroll down to see the wide range of background material to help you with your own researches</a:t>
            </a:r>
          </a:p>
        </p:txBody>
      </p:sp>
    </p:spTree>
    <p:extLst>
      <p:ext uri="{BB962C8B-B14F-4D97-AF65-F5344CB8AC3E}">
        <p14:creationId xmlns:p14="http://schemas.microsoft.com/office/powerpoint/2010/main" val="86605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0CBD05-3C31-E871-6576-B42990AF3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71" y="1743611"/>
            <a:ext cx="8877658" cy="4157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C0000"/>
                </a:solidFill>
              </a:rPr>
              <a:t>Click on the ‘Resources’ tab on the Home Page, then scroll down to see the wide range of background material to help you with your own researches</a:t>
            </a:r>
          </a:p>
        </p:txBody>
      </p:sp>
    </p:spTree>
    <p:extLst>
      <p:ext uri="{BB962C8B-B14F-4D97-AF65-F5344CB8AC3E}">
        <p14:creationId xmlns:p14="http://schemas.microsoft.com/office/powerpoint/2010/main" val="3157063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65313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C0000"/>
                </a:solidFill>
              </a:rPr>
              <a:t>These are just a few more of the Resources available, including a full Index as to what is available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BCDEF-A6C4-829C-88C6-A684C19D4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18" y="425877"/>
            <a:ext cx="9144000" cy="384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5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1A9E3C-32CA-8572-1CF3-546FA2703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1152181"/>
            <a:ext cx="8829675" cy="5553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5169916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C0000"/>
                </a:solidFill>
              </a:rPr>
              <a:t>2) Scroll down to access all the different resources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139210"/>
            <a:ext cx="853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C0000"/>
                </a:solidFill>
              </a:rPr>
              <a:t>1) </a:t>
            </a:r>
            <a:r>
              <a:rPr lang="en-GB" sz="2400" b="1" dirty="0">
                <a:solidFill>
                  <a:srgbClr val="CC0000"/>
                </a:solidFill>
              </a:rPr>
              <a:t>Click on ‘About the County’ to go to a place full of background and general histories about different aspects of Cumbria’s history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69C3CA-6D8B-ED73-1535-756E39C89CE8}"/>
              </a:ext>
            </a:extLst>
          </p:cNvPr>
          <p:cNvSpPr/>
          <p:nvPr/>
        </p:nvSpPr>
        <p:spPr>
          <a:xfrm>
            <a:off x="5508104" y="1628800"/>
            <a:ext cx="1296144" cy="36004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513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661</Words>
  <Application>Microsoft Office PowerPoint</Application>
  <PresentationFormat>On-screen Show (4:3)</PresentationFormat>
  <Paragraphs>36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Shannon</dc:creator>
  <cp:lastModifiedBy>Rose, Sarah (roses2)</cp:lastModifiedBy>
  <cp:revision>18</cp:revision>
  <dcterms:created xsi:type="dcterms:W3CDTF">2019-09-05T15:42:58Z</dcterms:created>
  <dcterms:modified xsi:type="dcterms:W3CDTF">2022-06-27T09:32:44Z</dcterms:modified>
</cp:coreProperties>
</file>